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  <p:sldMasterId id="2147483699" r:id="rId4"/>
    <p:sldMasterId id="2147483711" r:id="rId5"/>
  </p:sldMasterIdLst>
  <p:notesMasterIdLst>
    <p:notesMasterId r:id="rId27"/>
  </p:notesMasterIdLst>
  <p:handoutMasterIdLst>
    <p:handoutMasterId r:id="rId28"/>
  </p:handoutMasterIdLst>
  <p:sldIdLst>
    <p:sldId id="259" r:id="rId6"/>
    <p:sldId id="261" r:id="rId7"/>
    <p:sldId id="278" r:id="rId8"/>
    <p:sldId id="305" r:id="rId9"/>
    <p:sldId id="286" r:id="rId10"/>
    <p:sldId id="280" r:id="rId11"/>
    <p:sldId id="282" r:id="rId12"/>
    <p:sldId id="287" r:id="rId13"/>
    <p:sldId id="290" r:id="rId14"/>
    <p:sldId id="291" r:id="rId15"/>
    <p:sldId id="289" r:id="rId16"/>
    <p:sldId id="288" r:id="rId17"/>
    <p:sldId id="311" r:id="rId18"/>
    <p:sldId id="298" r:id="rId19"/>
    <p:sldId id="299" r:id="rId20"/>
    <p:sldId id="300" r:id="rId21"/>
    <p:sldId id="294" r:id="rId22"/>
    <p:sldId id="315" r:id="rId23"/>
    <p:sldId id="307" r:id="rId24"/>
    <p:sldId id="319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  <a:srgbClr val="FF9999"/>
    <a:srgbClr val="3C2C48"/>
    <a:srgbClr val="FFEE3C"/>
    <a:srgbClr val="346296"/>
    <a:srgbClr val="195ACE"/>
    <a:srgbClr val="FFFFFF"/>
    <a:srgbClr val="3B2B46"/>
    <a:srgbClr val="346297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80455" autoAdjust="0"/>
  </p:normalViewPr>
  <p:slideViewPr>
    <p:cSldViewPr snapToGrid="0">
      <p:cViewPr varScale="1">
        <p:scale>
          <a:sx n="54" d="100"/>
          <a:sy n="54" d="100"/>
        </p:scale>
        <p:origin x="11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04"/>
    </p:cViewPr>
  </p:sorter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These measurements are based on a lab purely built on Azure consi</a:t>
            </a:r>
            <a:r>
              <a:rPr lang="de-DE"/>
              <a:t>s</a:t>
            </a:r>
            <a:r>
              <a:rPr lang="en-DE"/>
              <a:t>ting of a Windows Server 2022 domain controller and 48 Windows 10 clients with random software installed. </a:t>
            </a:r>
          </a:p>
          <a:p>
            <a:endParaRPr lang="en-DE"/>
          </a:p>
          <a:p>
            <a:r>
              <a:rPr lang="en-DE"/>
              <a:t>The measurem</a:t>
            </a:r>
            <a:r>
              <a:rPr lang="de-DE"/>
              <a:t>e</a:t>
            </a:r>
            <a:r>
              <a:rPr lang="en-DE"/>
              <a:t>nt was made on Widnows 10 with PowerShell 7 remoting against PowerShell 5.1.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9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9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00"/>
              </a:lnSpc>
            </a:pPr>
            <a:r>
              <a:rPr lang="de-DE" sz="1000">
                <a:solidFill>
                  <a:srgbClr val="006400"/>
                </a:solidFill>
                <a:latin typeface="Consolas" panose="020B0609020204030204" pitchFamily="49" charset="0"/>
              </a:rPr>
              <a:t># </a:t>
            </a:r>
            <a:r>
              <a:rPr lang="en-DE" sz="1000">
                <a:solidFill>
                  <a:srgbClr val="006400"/>
                </a:solidFill>
                <a:latin typeface="Consolas" panose="020B0609020204030204" pitchFamily="49" charset="0"/>
              </a:rPr>
              <a:t>The "real" blueprint</a:t>
            </a:r>
            <a:endParaRPr lang="en-DE" sz="1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DE" sz="1000">
                <a:solidFill>
                  <a:srgbClr val="00008B"/>
                </a:solidFill>
                <a:latin typeface="Consolas" panose="020B0609020204030204" pitchFamily="49" charset="0"/>
              </a:rPr>
              <a:t>f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unction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8A2BE2"/>
                </a:solidFill>
                <a:latin typeface="Consolas" panose="020B0609020204030204" pitchFamily="49" charset="0"/>
              </a:rPr>
              <a:t>Invoke-Something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 Mandatory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ValueFromPipeline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)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   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$Computernames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+=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DE" sz="1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006400"/>
                </a:solidFill>
                <a:latin typeface="Consolas" panose="020B0609020204030204" pitchFamily="49" charset="0"/>
              </a:rPr>
              <a:t># Asnychronous processing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</a:rPr>
              <a:t>Invoke-Command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80"/>
                </a:solidFill>
                <a:latin typeface="Consolas" panose="020B0609020204030204" pitchFamily="49" charset="0"/>
              </a:rPr>
              <a:t>-Computername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82D00"/>
                </a:solidFill>
                <a:latin typeface="Consolas" panose="020B0609020204030204" pitchFamily="49" charset="0"/>
              </a:rPr>
              <a:t>$Computernames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80"/>
                </a:solidFill>
                <a:latin typeface="Consolas" panose="020B0609020204030204" pitchFamily="49" charset="0"/>
              </a:rPr>
              <a:t>-ScriptBlock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</a:rPr>
              <a:t>hostname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}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de-DE" sz="10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4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086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51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78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7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498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19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810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88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406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663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27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31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452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371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867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50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335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5049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77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650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507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944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</a:t>
            </a:r>
            <a:r>
              <a:rPr lang="en-DE" b="1">
                <a:solidFill>
                  <a:srgbClr val="346296"/>
                </a:solidFill>
              </a:rPr>
              <a:t>thorstenbutz</a:t>
            </a:r>
            <a:endParaRPr lang="en-GB" b="1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1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5400">
                <a:latin typeface="Segoe UI" panose="020B0502040204020203" pitchFamily="34" charset="0"/>
                <a:cs typeface="Segoe UI" panose="020B0502040204020203" pitchFamily="34" charset="0"/>
              </a:rPr>
              <a:t>Chasing the seconds 2.0</a:t>
            </a:r>
            <a:br>
              <a:rPr lang="en-DE" sz="54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DE" sz="5400" b="0">
                <a:latin typeface="Segoe UI" panose="020B0502040204020203" pitchFamily="34" charset="0"/>
                <a:cs typeface="Segoe UI" panose="020B0502040204020203" pitchFamily="34" charset="0"/>
              </a:rPr>
              <a:t>(Functions done rig</a:t>
            </a:r>
            <a:r>
              <a:rPr lang="de-DE" sz="5400" b="0">
                <a:latin typeface="Segoe UI" panose="020B0502040204020203" pitchFamily="34" charset="0"/>
                <a:cs typeface="Segoe UI" panose="020B0502040204020203" pitchFamily="34" charset="0"/>
              </a:rPr>
              <a:t>ht</a:t>
            </a:r>
            <a:r>
              <a:rPr lang="en-DE" sz="5400" b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GB" sz="54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DE" b="1" i="1">
                <a:latin typeface="Segoe UI" panose="020B0502040204020203" pitchFamily="34" charset="0"/>
                <a:cs typeface="Segoe UI" panose="020B0502040204020203" pitchFamily="34" charset="0"/>
              </a:rPr>
              <a:t>horsten Butz</a:t>
            </a:r>
            <a:endParaRPr lang="en-GB" b="1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34B388B-01CF-574C-AA9D-30E1008FBECF}"/>
              </a:ext>
            </a:extLst>
          </p:cNvPr>
          <p:cNvSpPr txBox="1">
            <a:spLocks/>
          </p:cNvSpPr>
          <p:nvPr/>
        </p:nvSpPr>
        <p:spPr>
          <a:xfrm>
            <a:off x="-15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 Simple function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FF"/>
                </a:solidFill>
                <a:latin typeface="Consolas" panose="020B0609020204030204" pitchFamily="49" charset="0"/>
              </a:rPr>
              <a:t>foo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  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de-DE" sz="2000">
                <a:solidFill>
                  <a:srgbClr val="FF4500"/>
                </a:solidFill>
                <a:latin typeface="Consolas" panose="020B0609020204030204" pitchFamily="49" charset="0"/>
              </a:rPr>
              <a:t>$bar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FF4500"/>
                </a:solidFill>
                <a:latin typeface="Consolas" panose="020B0609020204030204" pitchFamily="49" charset="0"/>
              </a:rPr>
              <a:t>$bar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9A9A9"/>
                </a:solidFill>
                <a:latin typeface="Consolas" panose="020B0609020204030204" pitchFamily="49" charset="0"/>
              </a:rPr>
              <a:t>*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00080"/>
                </a:solidFill>
                <a:latin typeface="Consolas" panose="020B0609020204030204" pitchFamily="49" charset="0"/>
              </a:rPr>
              <a:t>23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foo </a:t>
            </a:r>
            <a:r>
              <a:rPr lang="de-DE" sz="200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bar </a:t>
            </a:r>
            <a:r>
              <a:rPr lang="de-DE" sz="2000">
                <a:solidFill>
                  <a:srgbClr val="800080"/>
                </a:solidFill>
                <a:latin typeface="Consolas" panose="020B0609020204030204" pitchFamily="49" charset="0"/>
              </a:rPr>
              <a:t>42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de-DE" sz="200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003478DE-8E5D-AD3B-3D8A-13993265C4A2}"/>
              </a:ext>
            </a:extLst>
          </p:cNvPr>
          <p:cNvSpPr txBox="1">
            <a:spLocks/>
          </p:cNvSpPr>
          <p:nvPr/>
        </p:nvSpPr>
        <p:spPr>
          <a:xfrm>
            <a:off x="-2767283" y="-546028"/>
            <a:ext cx="5297266" cy="51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 sz="3200" kern="1200" spc="-7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339725" marR="0" indent="0" algn="l" defTabSz="914363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3088" marR="0" indent="0" algn="l" defTabSz="914363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798513" marR="0" indent="0" algn="l" defTabSz="914363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4pPr>
            <a:lvl5pPr marL="1030288" marR="0" indent="0" algn="l" defTabSz="914363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5C338B1-07C6-6476-26DB-4BE7CA1553B4}"/>
              </a:ext>
            </a:extLst>
          </p:cNvPr>
          <p:cNvSpPr/>
          <p:nvPr/>
        </p:nvSpPr>
        <p:spPr bwMode="auto">
          <a:xfrm>
            <a:off x="6845316" y="2259764"/>
            <a:ext cx="23494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666BC4-F0A9-0770-2096-0F50ED250EE4}"/>
              </a:ext>
            </a:extLst>
          </p:cNvPr>
          <p:cNvSpPr txBox="1"/>
          <p:nvPr/>
        </p:nvSpPr>
        <p:spPr>
          <a:xfrm>
            <a:off x="6087475" y="0"/>
            <a:ext cx="6214650" cy="6217573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## </a:t>
            </a:r>
            <a:r>
              <a:rPr lang="en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Advanced</a:t>
            </a:r>
            <a:r>
              <a:rPr lang="de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 function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(</a:t>
            </a:r>
            <a:r>
              <a:rPr lang="en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Script cmdlet)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DE" sz="2000" b="0">
              <a:solidFill>
                <a:srgbClr val="00008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Invoke-Foo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CmdletBinding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2000" b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$bar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$bar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23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Write-Verbose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>
                <a:solidFill>
                  <a:srgbClr val="8B0000"/>
                </a:solidFill>
                <a:effectLst/>
                <a:latin typeface="Consolas" panose="020B0609020204030204" pitchFamily="49" charset="0"/>
              </a:rPr>
              <a:t>(c) T. Butz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Invoke-Foo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bar </a:t>
            </a:r>
            <a:r>
              <a:rPr lang="de-DE" sz="2000" b="0"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verbose </a:t>
            </a:r>
            <a:endParaRPr lang="en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3F10C58-9354-3FA8-EA59-0F1066343F9B}"/>
              </a:ext>
            </a:extLst>
          </p:cNvPr>
          <p:cNvSpPr/>
          <p:nvPr/>
        </p:nvSpPr>
        <p:spPr bwMode="auto">
          <a:xfrm>
            <a:off x="6578616" y="4088564"/>
            <a:ext cx="52704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049E87A-9A60-664B-6B39-7CAC960D72B7}"/>
              </a:ext>
            </a:extLst>
          </p:cNvPr>
          <p:cNvSpPr/>
          <p:nvPr/>
        </p:nvSpPr>
        <p:spPr bwMode="auto">
          <a:xfrm>
            <a:off x="9080516" y="5028364"/>
            <a:ext cx="13969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638F552-C190-91BF-9F62-05C39F4E6EA3}"/>
              </a:ext>
            </a:extLst>
          </p:cNvPr>
          <p:cNvCxnSpPr>
            <a:cxnSpLocks/>
          </p:cNvCxnSpPr>
          <p:nvPr/>
        </p:nvCxnSpPr>
        <p:spPr>
          <a:xfrm flipH="1">
            <a:off x="6451600" y="5346699"/>
            <a:ext cx="13716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DC3F875-CEA1-EE88-77C6-87D5D9E248CD}"/>
              </a:ext>
            </a:extLst>
          </p:cNvPr>
          <p:cNvCxnSpPr>
            <a:cxnSpLocks/>
          </p:cNvCxnSpPr>
          <p:nvPr/>
        </p:nvCxnSpPr>
        <p:spPr>
          <a:xfrm flipH="1">
            <a:off x="7693660" y="1681479"/>
            <a:ext cx="13716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47116"/>
            <a:ext cx="10515600" cy="1004637"/>
          </a:xfrm>
        </p:spPr>
        <p:txBody>
          <a:bodyPr/>
          <a:lstStyle/>
          <a:p>
            <a:r>
              <a:rPr lang="en-GB"/>
              <a:t>Demo</a:t>
            </a:r>
            <a:r>
              <a:rPr lang="en-DE"/>
              <a:t> A</a:t>
            </a:r>
            <a:endParaRPr lang="en-GB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97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6228"/>
            <a:ext cx="12192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In search of a blueprint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34B388B-01CF-574C-AA9D-30E1008FBECF}"/>
              </a:ext>
            </a:extLst>
          </p:cNvPr>
          <p:cNvSpPr txBox="1">
            <a:spLocks/>
          </p:cNvSpPr>
          <p:nvPr/>
        </p:nvSpPr>
        <p:spPr>
          <a:xfrm>
            <a:off x="-16" y="0"/>
            <a:ext cx="622664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Passing array as input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2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Mandatory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 b="1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 b="1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en-DE" sz="2000" b="1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)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4C088A20-1C74-FE0E-094A-4455E63C9E35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226645" cy="6858000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Pipeline support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2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Mandatory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ValueFromPipeline</a:t>
            </a:r>
            <a:r>
              <a:rPr lang="de-DE" sz="2000" b="1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   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  <a:endParaRPr lang="en-DE" sz="2000" b="1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)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84072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256A5-D825-02F3-F491-5C82728C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Get (basic) information about installed software</a:t>
            </a:r>
          </a:p>
          <a:p>
            <a:r>
              <a:rPr lang="en-DE"/>
              <a:t>Get (basic) hardware information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332FF45-C61D-282A-397A-FE0E589B87AB}"/>
              </a:ext>
            </a:extLst>
          </p:cNvPr>
          <p:cNvGrpSpPr/>
          <p:nvPr/>
        </p:nvGrpSpPr>
        <p:grpSpPr>
          <a:xfrm>
            <a:off x="837921" y="4247944"/>
            <a:ext cx="3104444" cy="2259427"/>
            <a:chOff x="7048500" y="1133123"/>
            <a:chExt cx="3104444" cy="225942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841B836-DA62-B226-FD63-AC174DA3EF6A}"/>
                </a:ext>
              </a:extLst>
            </p:cNvPr>
            <p:cNvSpPr txBox="1"/>
            <p:nvPr/>
          </p:nvSpPr>
          <p:spPr>
            <a:xfrm>
              <a:off x="7048500" y="1133123"/>
              <a:ext cx="3104444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400" spc="12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PARENTAL</a:t>
              </a:r>
              <a:endParaRPr lang="de-DE" sz="4400" spc="12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001423D-AD8C-3B09-562F-D4AC71F78BE6}"/>
                </a:ext>
              </a:extLst>
            </p:cNvPr>
            <p:cNvSpPr txBox="1"/>
            <p:nvPr/>
          </p:nvSpPr>
          <p:spPr>
            <a:xfrm>
              <a:off x="7048500" y="2659702"/>
              <a:ext cx="3104444" cy="73284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tIns="180000" bIns="180000" rtlCol="0" anchor="ctr" anchorCtr="0">
              <a:spAutoFit/>
            </a:bodyPr>
            <a:lstStyle/>
            <a:p>
              <a:pPr algn="ctr"/>
              <a:r>
                <a:rPr lang="en-DE" sz="2400" spc="-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SIMPLIFIED CONTENT</a:t>
              </a:r>
              <a:endParaRPr lang="de-DE" sz="2400" spc="-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BEE3D19-2D0F-D203-88EB-0EA11D1D910B}"/>
                </a:ext>
              </a:extLst>
            </p:cNvPr>
            <p:cNvSpPr/>
            <p:nvPr/>
          </p:nvSpPr>
          <p:spPr>
            <a:xfrm>
              <a:off x="7210425" y="2012548"/>
              <a:ext cx="2800350" cy="54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n-DE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ADVISORY</a:t>
              </a:r>
              <a:endParaRPr lang="de-D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05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 1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141498-A333-E547-2FCD-C1F90D241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6400"/>
                </a:solidFill>
                <a:latin typeface="Consolas" panose="020B0609020204030204" pitchFamily="49" charset="0"/>
              </a:rPr>
              <a:t>## Registry: Get information about installed software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 (System-wide installations, basic version)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'HKLM:\Software\Microsoft\Windows\CurrentVersion\Uninstall\*'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'HKLM:\Software\WOW6432Node\Microsoft\Windows\CurrentVersion\Uninstall\*'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00FF"/>
                </a:solidFill>
                <a:latin typeface="Consolas" panose="020B0609020204030204" pitchFamily="49" charset="0"/>
              </a:rPr>
              <a:t>Get-ItemProperty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000080"/>
                </a:solidFill>
                <a:latin typeface="Consolas" panose="020B0609020204030204" pitchFamily="49" charset="0"/>
              </a:rPr>
              <a:t>-Property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'DisplayName'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Select-Object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-Property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'DisplayVersion'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'DisplayName'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'UninstallString'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92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 2 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141498-A333-E547-2FCD-C1F90D24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79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/>
              <a:t> </a:t>
            </a: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6400"/>
                </a:solidFill>
                <a:latin typeface="Consolas" panose="020B0609020204030204" pitchFamily="49" charset="0"/>
              </a:rPr>
              <a:t>## WMI: Get some basic system information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Get-CimInstance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-ClassName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A2BE2"/>
                </a:solidFill>
                <a:latin typeface="Consolas" panose="020B0609020204030204" pitchFamily="49" charset="0"/>
              </a:rPr>
              <a:t>Win32_BIOS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Get-CimInstance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-ClassName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A2BE2"/>
                </a:solidFill>
                <a:latin typeface="Consolas" panose="020B0609020204030204" pitchFamily="49" charset="0"/>
              </a:rPr>
              <a:t>Win32_Operatingsystem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800">
                <a:solidFill>
                  <a:srgbClr val="006161"/>
                </a:solidFill>
                <a:latin typeface="Consolas" panose="020B0609020204030204" pitchFamily="49" charset="0"/>
              </a:rPr>
              <a:t>PSCustomObject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@{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'BIOSManufacturer'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Manufacturer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'BIOSVersion'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Version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'BIOSReleaseDate'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ReleaseDate                    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'OSCaption'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Caption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'OSBuildNumber'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BuildNumber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'OSInstallDate'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InstallDate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'OSLastBootUpTime'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LastBootUpTime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160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47116"/>
            <a:ext cx="10515600" cy="1004637"/>
          </a:xfrm>
        </p:spPr>
        <p:txBody>
          <a:bodyPr/>
          <a:lstStyle/>
          <a:p>
            <a:r>
              <a:rPr lang="en-GB"/>
              <a:t>Demo</a:t>
            </a:r>
            <a:r>
              <a:rPr lang="en-DE"/>
              <a:t> B</a:t>
            </a:r>
            <a:endParaRPr lang="en-GB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45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6CAD7A4-50C7-44BB-6110-240DE46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Measurement results</a:t>
            </a:r>
            <a:endParaRPr lang="de-DE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812EBDC2-3EB1-B9BD-72B4-CD80291DE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02067"/>
              </p:ext>
            </p:extLst>
          </p:nvPr>
        </p:nvGraphicFramePr>
        <p:xfrm>
          <a:off x="838199" y="1248229"/>
          <a:ext cx="10874830" cy="518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458">
                  <a:extLst>
                    <a:ext uri="{9D8B030D-6E8A-4147-A177-3AD203B41FA5}">
                      <a16:colId xmlns:a16="http://schemas.microsoft.com/office/drawing/2014/main" val="2823516590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533351675"/>
                    </a:ext>
                  </a:extLst>
                </a:gridCol>
                <a:gridCol w="2137954">
                  <a:extLst>
                    <a:ext uri="{9D8B030D-6E8A-4147-A177-3AD203B41FA5}">
                      <a16:colId xmlns:a16="http://schemas.microsoft.com/office/drawing/2014/main" val="964566751"/>
                    </a:ext>
                  </a:extLst>
                </a:gridCol>
                <a:gridCol w="2174966">
                  <a:extLst>
                    <a:ext uri="{9D8B030D-6E8A-4147-A177-3AD203B41FA5}">
                      <a16:colId xmlns:a16="http://schemas.microsoft.com/office/drawing/2014/main" val="3156326295"/>
                    </a:ext>
                  </a:extLst>
                </a:gridCol>
                <a:gridCol w="2174966">
                  <a:extLst>
                    <a:ext uri="{9D8B030D-6E8A-4147-A177-3AD203B41FA5}">
                      <a16:colId xmlns:a16="http://schemas.microsoft.com/office/drawing/2014/main" val="1625414155"/>
                    </a:ext>
                  </a:extLst>
                </a:gridCol>
              </a:tblGrid>
              <a:tr h="682171">
                <a:tc>
                  <a:txBody>
                    <a:bodyPr/>
                    <a:lstStyle/>
                    <a:p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SoftwareInventory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 PCs online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HardwareInfo(WMI)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 PCs online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SoftwareInventory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50 % offline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HardwareInfo(WMI)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50 % offline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280811"/>
                  </a:ext>
                </a:extLst>
              </a:tr>
              <a:tr h="385114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Array as input</a:t>
                      </a:r>
                    </a:p>
                    <a:p>
                      <a:r>
                        <a:rPr lang="en-DE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</a:t>
                      </a:r>
                      <a:endParaRPr lang="de-DE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3809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1787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32924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32460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4532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Pipelining 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rocess{}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25934 ms</a:t>
                      </a:r>
                    </a:p>
                    <a:p>
                      <a:pPr algn="r"/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24698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518134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9 min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519516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9 min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41529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3711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1658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 sec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31480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37477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09754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nd{},Sessions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2000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1855 ms</a:t>
                      </a:r>
                    </a:p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22500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23 sec</a:t>
                      </a:r>
                      <a:endParaRPr lang="de-DE" sz="18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22386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 sec</a:t>
                      </a:r>
                      <a:endParaRPr lang="de-DE" sz="18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69865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nd{},Sessions,</a:t>
                      </a:r>
                    </a:p>
                    <a:p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ValidateScript</a:t>
                      </a:r>
                      <a:endParaRPr lang="de-D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4817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4672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194415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193094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52257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 CIMSession</a:t>
                      </a:r>
                      <a:endParaRPr lang="de-D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2689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22473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67131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AFD5E667-448C-3F6E-1C26-808E118BEA6C}"/>
              </a:ext>
            </a:extLst>
          </p:cNvPr>
          <p:cNvSpPr txBox="1"/>
          <p:nvPr/>
        </p:nvSpPr>
        <p:spPr>
          <a:xfrm>
            <a:off x="8601075" y="916996"/>
            <a:ext cx="332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>
                <a:latin typeface="Segoe UI" panose="020B0502040204020203" pitchFamily="34" charset="0"/>
                <a:cs typeface="Segoe UI" panose="020B0502040204020203" pitchFamily="34" charset="0"/>
              </a:rPr>
              <a:t>average values from 10 runs each</a:t>
            </a:r>
            <a:endParaRPr lang="de-DE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3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574220A-B058-7B4A-D8C8-F76881805692}"/>
              </a:ext>
            </a:extLst>
          </p:cNvPr>
          <p:cNvGrpSpPr/>
          <p:nvPr/>
        </p:nvGrpSpPr>
        <p:grpSpPr>
          <a:xfrm>
            <a:off x="7403505" y="1937657"/>
            <a:ext cx="4166942" cy="2982686"/>
            <a:chOff x="7860705" y="1446154"/>
            <a:chExt cx="4166942" cy="298268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EC59B36-E3A9-B1B3-C32D-23133345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705" y="1446154"/>
              <a:ext cx="3980706" cy="2982686"/>
            </a:xfrm>
            <a:prstGeom prst="rect">
              <a:avLst/>
            </a:prstGeom>
          </p:spPr>
        </p:pic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4C16E0FE-5EE7-9551-4E98-D509A9B51CEE}"/>
                </a:ext>
              </a:extLst>
            </p:cNvPr>
            <p:cNvSpPr txBox="1">
              <a:spLocks/>
            </p:cNvSpPr>
            <p:nvPr/>
          </p:nvSpPr>
          <p:spPr>
            <a:xfrm>
              <a:off x="8046941" y="2759729"/>
              <a:ext cx="3980706" cy="38987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80000"/>
                <a:buFont typeface="Arial" pitchFamily="34" charset="0"/>
                <a:buNone/>
                <a:tabLst/>
                <a:defRPr sz="4000" kern="1200" spc="-7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80000"/>
                <a:buFont typeface="Arial" pitchFamily="34" charset="0"/>
                <a:buNone/>
                <a:tabLst/>
                <a:defRPr/>
              </a:pPr>
              <a:endParaRPr kumimoji="0" lang="en-DE" sz="1800" b="0" i="0" u="none" strike="noStrike" kern="1200" cap="none" spc="-7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3BAF76C-4918-D375-44A0-BC37641C4953}"/>
                </a:ext>
              </a:extLst>
            </p:cNvPr>
            <p:cNvSpPr txBox="1"/>
            <p:nvPr/>
          </p:nvSpPr>
          <p:spPr>
            <a:xfrm>
              <a:off x="7928298" y="2614153"/>
              <a:ext cx="384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3200" b="1">
                  <a:solidFill>
                    <a:schemeClr val="bg1"/>
                  </a:solidFill>
                  <a:latin typeface="Corbel" panose="020B0503020204020204" pitchFamily="34" charset="0"/>
                </a:rPr>
                <a:t>MIND THE BLOCKS</a:t>
              </a:r>
              <a:endParaRPr lang="de-DE" sz="3200" b="1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ADF7DFC1-F309-0D18-1E8F-A4822A1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Summary</a:t>
            </a:r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5E2A278-D0AD-308E-3A91-820A56D02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4762"/>
            <a:ext cx="691515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DE"/>
              <a:t>The "input processing methods" (begin/process/end-blocks) are IMPORTANT !</a:t>
            </a:r>
          </a:p>
          <a:p>
            <a:pPr>
              <a:lnSpc>
                <a:spcPct val="100000"/>
              </a:lnSpc>
            </a:pPr>
            <a:r>
              <a:rPr lang="en-DE"/>
              <a:t>ValidateScript can be </a:t>
            </a:r>
            <a:r>
              <a:rPr lang="de-DE"/>
              <a:t>counter</a:t>
            </a:r>
            <a:r>
              <a:rPr lang="en-DE"/>
              <a:t>-</a:t>
            </a:r>
            <a:r>
              <a:rPr lang="de-DE"/>
              <a:t>productive</a:t>
            </a:r>
            <a:r>
              <a:rPr lang="en-DE"/>
              <a:t> (does not process async) </a:t>
            </a:r>
          </a:p>
          <a:p>
            <a:pPr>
              <a:lnSpc>
                <a:spcPct val="100000"/>
              </a:lnSpc>
            </a:pPr>
            <a:r>
              <a:rPr lang="en-DE"/>
              <a:t>Be user-friendly: enable pipeling the smart way 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0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5CFD7F6-DAB7-7E36-0775-2683AEB0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12456"/>
                </a:solidFill>
              </a:rPr>
              <a:t>The</a:t>
            </a:r>
            <a:r>
              <a:rPr lang="en-DE"/>
              <a:t> </a:t>
            </a:r>
            <a:r>
              <a:rPr lang="en-DE">
                <a:solidFill>
                  <a:srgbClr val="012456"/>
                </a:solidFill>
              </a:rPr>
              <a:t>blueprint</a:t>
            </a:r>
            <a:endParaRPr lang="de-DE">
              <a:solidFill>
                <a:srgbClr val="012456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E56B78-39A2-31B2-B556-C3105147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79" y="1079182"/>
            <a:ext cx="11353521" cy="4351338"/>
          </a:xfrm>
        </p:spPr>
        <p:txBody>
          <a:bodyPr>
            <a:noAutofit/>
          </a:bodyPr>
          <a:lstStyle/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/>
              <a:t>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Mandatory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DE" sz="2000">
                <a:solidFill>
                  <a:srgbClr val="696969"/>
                </a:solidFill>
                <a:latin typeface="Consolas" panose="020B0609020204030204" pitchFamily="49" charset="0"/>
              </a:rPr>
              <a:t>V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alueFromPipeline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)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    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+=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	# </a:t>
            </a: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Asnychronous processing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DE" sz="2000">
                <a:solidFill>
                  <a:srgbClr val="0000FF"/>
                </a:solidFill>
                <a:latin typeface="Consolas" panose="020B0609020204030204" pitchFamily="49" charset="0"/>
              </a:rPr>
              <a:t>Bee </a:t>
            </a:r>
            <a:r>
              <a:rPr lang="en-US" sz="200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DE" sz="2000">
                <a:solidFill>
                  <a:srgbClr val="000080"/>
                </a:solidFill>
                <a:latin typeface="Consolas" panose="020B0609020204030204" pitchFamily="49" charset="0"/>
              </a:rPr>
              <a:t>Destination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A82D00"/>
                </a:solidFill>
                <a:latin typeface="Consolas" panose="020B0609020204030204" pitchFamily="49" charset="0"/>
              </a:rPr>
              <a:t>$Flowers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80"/>
                </a:solidFill>
                <a:latin typeface="Consolas" panose="020B0609020204030204" pitchFamily="49" charset="0"/>
              </a:rPr>
              <a:t>-ScriptBlock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Collect-Honey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9831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F08912C5-0FCD-4236-29BF-6638762142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34650" cy="6858000"/>
          </a:xfrm>
          <a:prstGeom prst="rect">
            <a:avLst/>
          </a:prstGeom>
          <a:solidFill>
            <a:srgbClr val="012456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ENJOY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n-DE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PSCONFEU</a:t>
            </a:r>
            <a:endParaRPr lang="en-US" sz="62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5" descr="C:\Users\ba\Downloads\yiog5bMpT.png">
            <a:extLst>
              <a:ext uri="{FF2B5EF4-FFF2-40B4-BE49-F238E27FC236}">
                <a16:creationId xmlns:a16="http://schemas.microsoft.com/office/drawing/2014/main" id="{D3374903-2646-140A-10AA-F4476CE8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76" y="163396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5162CA6-C42F-41FA-84B9-6693F78525D1}"/>
              </a:ext>
            </a:extLst>
          </p:cNvPr>
          <p:cNvSpPr/>
          <p:nvPr/>
        </p:nvSpPr>
        <p:spPr>
          <a:xfrm>
            <a:off x="10505960" y="7108876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483BD9-746C-7BAD-2176-C0C3B0A5AB41}"/>
              </a:ext>
            </a:extLst>
          </p:cNvPr>
          <p:cNvSpPr txBox="1"/>
          <p:nvPr/>
        </p:nvSpPr>
        <p:spPr>
          <a:xfrm>
            <a:off x="5359400" y="824560"/>
            <a:ext cx="8342136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defTabSz="914363">
              <a:lnSpc>
                <a:spcPct val="90000"/>
              </a:lnSpc>
              <a:spcBef>
                <a:spcPts val="2400"/>
              </a:spcBef>
              <a:buSzPct val="80000"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Venue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PSConfEU 2022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Chasing the seconds 2.0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Subtitle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Functions done right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5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about_Session</a:t>
            </a:r>
            <a:endParaRPr lang="en-US" sz="6600" b="0">
              <a:solidFill>
                <a:srgbClr val="346296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Chasing the seconds 2.0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Subtitle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Functions done right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about_</a:t>
            </a:r>
            <a:r>
              <a:rPr lang="en-US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Mugs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(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en-DE" sz="23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de-DE" sz="2300" spc="-7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3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B431BE-CACE-507F-04A4-9FADD83C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06" y="1834841"/>
            <a:ext cx="6915150" cy="42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038"/>
            <a:ext cx="9144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Prologue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3AC07A-C303-B1D0-6F65-F197FA0D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0"/>
              <a:t>Chasing the seconds 1.0</a:t>
            </a:r>
            <a:endParaRPr lang="de-DE" b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1157B4-31EB-301B-2BBC-56F21C4D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85" y="1248230"/>
            <a:ext cx="6502129" cy="537760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0A9988-2190-D950-6FE4-A38E3B4E303E}"/>
              </a:ext>
            </a:extLst>
          </p:cNvPr>
          <p:cNvCxnSpPr>
            <a:cxnSpLocks/>
          </p:cNvCxnSpPr>
          <p:nvPr/>
        </p:nvCxnSpPr>
        <p:spPr>
          <a:xfrm flipH="1">
            <a:off x="3998118" y="2110863"/>
            <a:ext cx="135732" cy="1841728"/>
          </a:xfrm>
          <a:prstGeom prst="straightConnector1">
            <a:avLst/>
          </a:prstGeom>
          <a:ln w="1016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36BDF7B-4924-5F40-E239-B85FFBC798F3}"/>
              </a:ext>
            </a:extLst>
          </p:cNvPr>
          <p:cNvSpPr txBox="1"/>
          <p:nvPr/>
        </p:nvSpPr>
        <p:spPr>
          <a:xfrm>
            <a:off x="7530028" y="1547940"/>
            <a:ext cx="423595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DE" sz="4000" b="0" i="0" u="none" strike="noStrike" kern="1200" cap="none" spc="-7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PSConfEU 2016</a:t>
            </a: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4000" b="0" i="0" u="none" strike="noStrike" kern="1200" cap="none" spc="-7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Øyvind Kallstad</a:t>
            </a:r>
            <a:endParaRPr kumimoji="0" lang="en-DE" sz="40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3AC07A-C303-B1D0-6F65-F197FA0D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0"/>
              <a:t>Chasing the seconds 1.0</a:t>
            </a:r>
            <a:endParaRPr lang="de-DE" b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54ABAA-E322-79E5-0202-6A2DB042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230"/>
            <a:ext cx="7615238" cy="47390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6CA340-DDA5-3460-88B3-C4DA06F1700E}"/>
              </a:ext>
            </a:extLst>
          </p:cNvPr>
          <p:cNvSpPr txBox="1"/>
          <p:nvPr/>
        </p:nvSpPr>
        <p:spPr>
          <a:xfrm>
            <a:off x="969054" y="6236048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https://github.com/psconfeu/2016/tree/master/Øyvind%20Kallstad</a:t>
            </a:r>
            <a:endParaRPr lang="en-DE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FC246-116B-E7F1-D86F-82DCBAFCB4FF}"/>
              </a:ext>
            </a:extLst>
          </p:cNvPr>
          <p:cNvSpPr txBox="1"/>
          <p:nvPr/>
        </p:nvSpPr>
        <p:spPr>
          <a:xfrm>
            <a:off x="8521700" y="2074386"/>
            <a:ext cx="3670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https://youtu.be/erwAsXZnQ58</a:t>
            </a:r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DE" sz="2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https://twitter.com/okallstad</a:t>
            </a: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1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181"/>
            <a:ext cx="9144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Basics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CA1B30-7EAD-DD2C-CF92-43767DE1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9733280" cy="1229974"/>
          </a:xfrm>
        </p:spPr>
        <p:txBody>
          <a:bodyPr/>
          <a:lstStyle/>
          <a:p>
            <a:r>
              <a:rPr lang="en-DE"/>
              <a:t>A well made cmdlet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B529BD-83A5-0449-7615-45BAE0CF8C27}"/>
              </a:ext>
            </a:extLst>
          </p:cNvPr>
          <p:cNvSpPr txBox="1"/>
          <p:nvPr/>
        </p:nvSpPr>
        <p:spPr>
          <a:xfrm>
            <a:off x="419100" y="1229974"/>
            <a:ext cx="11353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one.one.one.one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dns.google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dns9.quad9.net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A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TargetName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IPv4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IPv6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B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C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Import-Csv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Path .\publicDNSServer.csv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48E5D1-C34A-36D6-D579-9BF95F71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4972050"/>
            <a:ext cx="3771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527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Office PowerPoint</Application>
  <PresentationFormat>Widescreen</PresentationFormat>
  <Paragraphs>256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Calibri</vt:lpstr>
      <vt:lpstr>Consolas</vt:lpstr>
      <vt:lpstr>Corbel</vt:lpstr>
      <vt:lpstr>Fira Code</vt:lpstr>
      <vt:lpstr>IBM Plex Sans</vt:lpstr>
      <vt:lpstr>Segoe UI</vt:lpstr>
      <vt:lpstr>Segoe UI Light</vt:lpstr>
      <vt:lpstr>Wingdings</vt:lpstr>
      <vt:lpstr>Title</vt:lpstr>
      <vt:lpstr>Speaker's slide</vt:lpstr>
      <vt:lpstr>Content</vt:lpstr>
      <vt:lpstr>1_Content</vt:lpstr>
      <vt:lpstr>2_Content</vt:lpstr>
      <vt:lpstr>PowerPoint Presentation</vt:lpstr>
      <vt:lpstr>PowerPoint Presentation</vt:lpstr>
      <vt:lpstr>PowerPoint Presentation</vt:lpstr>
      <vt:lpstr>PowerPoint Presentation</vt:lpstr>
      <vt:lpstr>Prologue</vt:lpstr>
      <vt:lpstr>Chasing the seconds 1.0</vt:lpstr>
      <vt:lpstr>Chasing the seconds 1.0</vt:lpstr>
      <vt:lpstr>Basics</vt:lpstr>
      <vt:lpstr>A well made cmdlet</vt:lpstr>
      <vt:lpstr>PowerPoint Presentation</vt:lpstr>
      <vt:lpstr>Demo A</vt:lpstr>
      <vt:lpstr>In search of a blueprint</vt:lpstr>
      <vt:lpstr>PowerPoint Presentation</vt:lpstr>
      <vt:lpstr>Example tasks</vt:lpstr>
      <vt:lpstr>Example task 1</vt:lpstr>
      <vt:lpstr>Example task 2 </vt:lpstr>
      <vt:lpstr>Demo B</vt:lpstr>
      <vt:lpstr>Measurement results</vt:lpstr>
      <vt:lpstr>Summary</vt:lpstr>
      <vt:lpstr>The blueprint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2022-06-19T18:19:33Z</dcterms:created>
  <dcterms:modified xsi:type="dcterms:W3CDTF">2022-06-19T18:19:48Z</dcterms:modified>
</cp:coreProperties>
</file>